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Open Sans Ligh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jhkJ1VBW4AdgQusybZo7+J+ad+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penSansLight-bold.fntdata"/><Relationship Id="rId16" Type="http://schemas.openxmlformats.org/officeDocument/2006/relationships/font" Target="fonts/OpenSansLigh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Light-boldItalic.fntdata"/><Relationship Id="rId6" Type="http://schemas.openxmlformats.org/officeDocument/2006/relationships/slide" Target="slides/slide1.xml"/><Relationship Id="rId18" Type="http://schemas.openxmlformats.org/officeDocument/2006/relationships/font" Target="fonts/OpenSansLigh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548639" y="950976"/>
            <a:ext cx="10995659" cy="10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548641" y="2028826"/>
            <a:ext cx="10995660" cy="4029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0" type="dt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1" type="ftr"/>
          </p:nvPr>
        </p:nvSpPr>
        <p:spPr>
          <a:xfrm>
            <a:off x="557924" y="17377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ctrTitle"/>
          </p:nvPr>
        </p:nvSpPr>
        <p:spPr>
          <a:xfrm>
            <a:off x="548640" y="950976"/>
            <a:ext cx="6509385" cy="35567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" type="subTitle"/>
          </p:nvPr>
        </p:nvSpPr>
        <p:spPr>
          <a:xfrm>
            <a:off x="576072" y="4572000"/>
            <a:ext cx="6481953" cy="148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1" name="Google Shape;101;p16"/>
          <p:cNvSpPr txBox="1"/>
          <p:nvPr>
            <p:ph idx="10" type="dt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1" type="ftr"/>
          </p:nvPr>
        </p:nvSpPr>
        <p:spPr>
          <a:xfrm>
            <a:off x="557924" y="17377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type="title"/>
          </p:nvPr>
        </p:nvSpPr>
        <p:spPr>
          <a:xfrm>
            <a:off x="557923" y="952500"/>
            <a:ext cx="6678695" cy="3962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1" type="body"/>
          </p:nvPr>
        </p:nvSpPr>
        <p:spPr>
          <a:xfrm>
            <a:off x="8043860" y="952501"/>
            <a:ext cx="3500440" cy="3962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26"/>
          <p:cNvSpPr txBox="1"/>
          <p:nvPr>
            <p:ph idx="10" type="dt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1" type="ftr"/>
          </p:nvPr>
        </p:nvSpPr>
        <p:spPr>
          <a:xfrm>
            <a:off x="557924" y="17377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12" type="sldNum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/>
          <p:nvPr>
            <p:ph type="title"/>
          </p:nvPr>
        </p:nvSpPr>
        <p:spPr>
          <a:xfrm>
            <a:off x="548639" y="950976"/>
            <a:ext cx="10995659" cy="10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7"/>
          <p:cNvSpPr txBox="1"/>
          <p:nvPr>
            <p:ph idx="1" type="body"/>
          </p:nvPr>
        </p:nvSpPr>
        <p:spPr>
          <a:xfrm>
            <a:off x="548640" y="2029968"/>
            <a:ext cx="5281506" cy="4148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27"/>
          <p:cNvSpPr txBox="1"/>
          <p:nvPr>
            <p:ph idx="2" type="body"/>
          </p:nvPr>
        </p:nvSpPr>
        <p:spPr>
          <a:xfrm>
            <a:off x="6257928" y="2029968"/>
            <a:ext cx="5281506" cy="4148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27"/>
          <p:cNvSpPr txBox="1"/>
          <p:nvPr>
            <p:ph idx="10" type="dt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7"/>
          <p:cNvSpPr txBox="1"/>
          <p:nvPr>
            <p:ph idx="11" type="ftr"/>
          </p:nvPr>
        </p:nvSpPr>
        <p:spPr>
          <a:xfrm>
            <a:off x="557924" y="17377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7"/>
          <p:cNvSpPr txBox="1"/>
          <p:nvPr>
            <p:ph idx="12" type="sldNum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/>
          <p:nvPr>
            <p:ph type="title"/>
          </p:nvPr>
        </p:nvSpPr>
        <p:spPr>
          <a:xfrm>
            <a:off x="552659" y="950976"/>
            <a:ext cx="10802729" cy="881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8"/>
          <p:cNvSpPr txBox="1"/>
          <p:nvPr>
            <p:ph idx="1" type="body"/>
          </p:nvPr>
        </p:nvSpPr>
        <p:spPr>
          <a:xfrm>
            <a:off x="542918" y="1832772"/>
            <a:ext cx="5281507" cy="7426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 cap="none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28"/>
          <p:cNvSpPr txBox="1"/>
          <p:nvPr>
            <p:ph idx="2" type="body"/>
          </p:nvPr>
        </p:nvSpPr>
        <p:spPr>
          <a:xfrm>
            <a:off x="548640" y="2600531"/>
            <a:ext cx="528150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idx="3" type="body"/>
          </p:nvPr>
        </p:nvSpPr>
        <p:spPr>
          <a:xfrm>
            <a:off x="6257927" y="1832772"/>
            <a:ext cx="5283202" cy="7426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 cap="none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28"/>
          <p:cNvSpPr txBox="1"/>
          <p:nvPr>
            <p:ph idx="4" type="body"/>
          </p:nvPr>
        </p:nvSpPr>
        <p:spPr>
          <a:xfrm>
            <a:off x="6257927" y="2600531"/>
            <a:ext cx="5283202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28"/>
          <p:cNvSpPr txBox="1"/>
          <p:nvPr>
            <p:ph idx="10" type="dt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8"/>
          <p:cNvSpPr txBox="1"/>
          <p:nvPr>
            <p:ph idx="11" type="ftr"/>
          </p:nvPr>
        </p:nvSpPr>
        <p:spPr>
          <a:xfrm>
            <a:off x="557924" y="17377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8"/>
          <p:cNvSpPr txBox="1"/>
          <p:nvPr>
            <p:ph idx="12" type="sldNum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/>
          <p:nvPr>
            <p:ph type="title"/>
          </p:nvPr>
        </p:nvSpPr>
        <p:spPr>
          <a:xfrm>
            <a:off x="548639" y="950976"/>
            <a:ext cx="10995659" cy="10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9"/>
          <p:cNvSpPr txBox="1"/>
          <p:nvPr>
            <p:ph idx="10" type="dt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9"/>
          <p:cNvSpPr txBox="1"/>
          <p:nvPr>
            <p:ph idx="11" type="ftr"/>
          </p:nvPr>
        </p:nvSpPr>
        <p:spPr>
          <a:xfrm>
            <a:off x="557924" y="17377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9"/>
          <p:cNvSpPr txBox="1"/>
          <p:nvPr>
            <p:ph idx="12" type="sldNum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/>
          <p:nvPr>
            <p:ph idx="10" type="dt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0"/>
          <p:cNvSpPr txBox="1"/>
          <p:nvPr>
            <p:ph idx="11" type="ftr"/>
          </p:nvPr>
        </p:nvSpPr>
        <p:spPr>
          <a:xfrm>
            <a:off x="557924" y="17377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0"/>
          <p:cNvSpPr txBox="1"/>
          <p:nvPr>
            <p:ph idx="12" type="sldNum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1"/>
          <p:cNvSpPr txBox="1"/>
          <p:nvPr>
            <p:ph type="title"/>
          </p:nvPr>
        </p:nvSpPr>
        <p:spPr>
          <a:xfrm>
            <a:off x="548640" y="952500"/>
            <a:ext cx="4124084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1"/>
          <p:cNvSpPr txBox="1"/>
          <p:nvPr>
            <p:ph idx="1" type="body"/>
          </p:nvPr>
        </p:nvSpPr>
        <p:spPr>
          <a:xfrm>
            <a:off x="5600700" y="952500"/>
            <a:ext cx="5934074" cy="4908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8" name="Google Shape;138;p31"/>
          <p:cNvSpPr txBox="1"/>
          <p:nvPr>
            <p:ph idx="2" type="body"/>
          </p:nvPr>
        </p:nvSpPr>
        <p:spPr>
          <a:xfrm>
            <a:off x="548641" y="3429000"/>
            <a:ext cx="4124084" cy="2439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9" name="Google Shape;139;p31"/>
          <p:cNvSpPr txBox="1"/>
          <p:nvPr>
            <p:ph idx="10" type="dt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1"/>
          <p:cNvSpPr txBox="1"/>
          <p:nvPr>
            <p:ph idx="11" type="ftr"/>
          </p:nvPr>
        </p:nvSpPr>
        <p:spPr>
          <a:xfrm>
            <a:off x="557924" y="17377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1"/>
          <p:cNvSpPr txBox="1"/>
          <p:nvPr>
            <p:ph idx="12" type="sldNum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2"/>
          <p:cNvSpPr txBox="1"/>
          <p:nvPr>
            <p:ph type="title"/>
          </p:nvPr>
        </p:nvSpPr>
        <p:spPr>
          <a:xfrm>
            <a:off x="548641" y="952500"/>
            <a:ext cx="4124084" cy="23979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2"/>
          <p:cNvSpPr/>
          <p:nvPr>
            <p:ph idx="2" type="pic"/>
          </p:nvPr>
        </p:nvSpPr>
        <p:spPr>
          <a:xfrm>
            <a:off x="5522119" y="987425"/>
            <a:ext cx="602218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32"/>
          <p:cNvSpPr txBox="1"/>
          <p:nvPr>
            <p:ph idx="1" type="body"/>
          </p:nvPr>
        </p:nvSpPr>
        <p:spPr>
          <a:xfrm>
            <a:off x="548641" y="3429000"/>
            <a:ext cx="4124084" cy="2439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6" name="Google Shape;146;p32"/>
          <p:cNvSpPr txBox="1"/>
          <p:nvPr>
            <p:ph idx="10" type="dt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2"/>
          <p:cNvSpPr txBox="1"/>
          <p:nvPr>
            <p:ph idx="11" type="ftr"/>
          </p:nvPr>
        </p:nvSpPr>
        <p:spPr>
          <a:xfrm>
            <a:off x="557924" y="17377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2"/>
          <p:cNvSpPr txBox="1"/>
          <p:nvPr>
            <p:ph idx="12" type="sldNum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 txBox="1"/>
          <p:nvPr>
            <p:ph type="title"/>
          </p:nvPr>
        </p:nvSpPr>
        <p:spPr>
          <a:xfrm>
            <a:off x="548639" y="950976"/>
            <a:ext cx="10995659" cy="10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3"/>
          <p:cNvSpPr txBox="1"/>
          <p:nvPr>
            <p:ph idx="1" type="body"/>
          </p:nvPr>
        </p:nvSpPr>
        <p:spPr>
          <a:xfrm rot="5400000">
            <a:off x="4081278" y="-1503811"/>
            <a:ext cx="4029074" cy="11094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33"/>
          <p:cNvSpPr txBox="1"/>
          <p:nvPr>
            <p:ph idx="10" type="dt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3"/>
          <p:cNvSpPr txBox="1"/>
          <p:nvPr>
            <p:ph idx="11" type="ftr"/>
          </p:nvPr>
        </p:nvSpPr>
        <p:spPr>
          <a:xfrm>
            <a:off x="557924" y="17377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3"/>
          <p:cNvSpPr txBox="1"/>
          <p:nvPr>
            <p:ph idx="12" type="sldNum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/>
          <p:nvPr>
            <p:ph type="title"/>
          </p:nvPr>
        </p:nvSpPr>
        <p:spPr>
          <a:xfrm rot="5400000">
            <a:off x="8023620" y="2401491"/>
            <a:ext cx="5105401" cy="2207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4"/>
          <p:cNvSpPr txBox="1"/>
          <p:nvPr>
            <p:ph idx="1" type="body"/>
          </p:nvPr>
        </p:nvSpPr>
        <p:spPr>
          <a:xfrm rot="5400000">
            <a:off x="2462568" y="-952144"/>
            <a:ext cx="5105401" cy="8914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34"/>
          <p:cNvSpPr txBox="1"/>
          <p:nvPr>
            <p:ph idx="10" type="dt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4"/>
          <p:cNvSpPr txBox="1"/>
          <p:nvPr>
            <p:ph idx="11" type="ftr"/>
          </p:nvPr>
        </p:nvSpPr>
        <p:spPr>
          <a:xfrm>
            <a:off x="557924" y="17377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4"/>
          <p:cNvSpPr txBox="1"/>
          <p:nvPr>
            <p:ph idx="12" type="sldNum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548639" y="950976"/>
            <a:ext cx="10995659" cy="10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548641" y="2028826"/>
            <a:ext cx="10995660" cy="4029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7" name="Google Shape;87;p14"/>
          <p:cNvSpPr txBox="1"/>
          <p:nvPr>
            <p:ph idx="10" type="dt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8" name="Google Shape;88;p14"/>
          <p:cNvSpPr txBox="1"/>
          <p:nvPr>
            <p:ph idx="11" type="ftr"/>
          </p:nvPr>
        </p:nvSpPr>
        <p:spPr>
          <a:xfrm>
            <a:off x="557924" y="17377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0" name="Google Shape;90;p14"/>
          <p:cNvCxnSpPr/>
          <p:nvPr/>
        </p:nvCxnSpPr>
        <p:spPr>
          <a:xfrm>
            <a:off x="643467" y="678719"/>
            <a:ext cx="10905066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" name="Google Shape;91;p14"/>
          <p:cNvCxnSpPr/>
          <p:nvPr/>
        </p:nvCxnSpPr>
        <p:spPr>
          <a:xfrm>
            <a:off x="643467" y="6309695"/>
            <a:ext cx="1090506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hyperlink" Target="https://creativecommons.org/licenses/by-nc-sa/3.0/" TargetMode="External"/><Relationship Id="rId13" Type="http://schemas.openxmlformats.org/officeDocument/2006/relationships/image" Target="../media/image23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hyperlink" Target="https://www.deviantart.com/blueshift55/art/Diwali-Art-69860170" TargetMode="External"/><Relationship Id="rId5" Type="http://schemas.openxmlformats.org/officeDocument/2006/relationships/image" Target="../media/image5.jpg"/><Relationship Id="rId6" Type="http://schemas.openxmlformats.org/officeDocument/2006/relationships/image" Target="../media/image11.jpg"/><Relationship Id="rId7" Type="http://schemas.openxmlformats.org/officeDocument/2006/relationships/image" Target="../media/image24.jpg"/><Relationship Id="rId8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olourful light bulb with business icons" id="165" name="Google Shape;165;p1"/>
          <p:cNvPicPr preferRelativeResize="0"/>
          <p:nvPr/>
        </p:nvPicPr>
        <p:blipFill rotWithShape="1">
          <a:blip r:embed="rId3">
            <a:alphaModFix/>
          </a:blip>
          <a:srcRect b="8178" l="0" r="0" t="11464"/>
          <a:stretch/>
        </p:blipFill>
        <p:spPr>
          <a:xfrm>
            <a:off x="0" y="13209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"/>
          <p:cNvSpPr txBox="1"/>
          <p:nvPr>
            <p:ph type="ctrTitle"/>
          </p:nvPr>
        </p:nvSpPr>
        <p:spPr>
          <a:xfrm>
            <a:off x="130306" y="241301"/>
            <a:ext cx="4114800" cy="349757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/>
              <a:t>Defnyddio a chynhyrchu: </a:t>
            </a:r>
            <a:br>
              <a:rPr lang="en-GB"/>
            </a:br>
            <a:r>
              <a:rPr lang="en-GB" sz="4400"/>
              <a:t>(Cam 3)</a:t>
            </a:r>
            <a:endParaRPr/>
          </a:p>
        </p:txBody>
      </p:sp>
      <p:sp>
        <p:nvSpPr>
          <p:cNvPr id="167" name="Google Shape;167;p1"/>
          <p:cNvSpPr txBox="1"/>
          <p:nvPr>
            <p:ph idx="1" type="subTitle"/>
          </p:nvPr>
        </p:nvSpPr>
        <p:spPr>
          <a:xfrm>
            <a:off x="130306" y="5246132"/>
            <a:ext cx="5024722" cy="121181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Llafaredd:Oracy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Defnyddio a chynhyrchu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– cynnwys cyfleodd i asesu yn fwy ffurfiannol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2" name="Google Shape;282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/>
          <p:cNvSpPr txBox="1"/>
          <p:nvPr>
            <p:ph type="title"/>
          </p:nvPr>
        </p:nvSpPr>
        <p:spPr>
          <a:xfrm>
            <a:off x="415510" y="4985196"/>
            <a:ext cx="10995659" cy="10778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30DB"/>
              </a:buClr>
              <a:buSzPts val="3100"/>
              <a:buFont typeface="Calibri"/>
              <a:buNone/>
            </a:pPr>
            <a:r>
              <a:rPr lang="en-GB" sz="3100">
                <a:solidFill>
                  <a:srgbClr val="E830DB"/>
                </a:solidFill>
              </a:rPr>
              <a:t>Adnabod cyfleoedd asesu. Defnyddio iaith at bwrpas</a:t>
            </a:r>
            <a:endParaRPr sz="3100">
              <a:solidFill>
                <a:srgbClr val="E830DB"/>
              </a:solidFill>
            </a:endParaRPr>
          </a:p>
        </p:txBody>
      </p:sp>
      <p:pic>
        <p:nvPicPr>
          <p:cNvPr id="173" name="Google Shape;173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1985" y="2244917"/>
            <a:ext cx="6195830" cy="315976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"/>
          <p:cNvSpPr txBox="1"/>
          <p:nvPr/>
        </p:nvSpPr>
        <p:spPr>
          <a:xfrm>
            <a:off x="506951" y="924115"/>
            <a:ext cx="10995659" cy="10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D739AE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rgbClr val="D739AE"/>
                </a:solidFill>
                <a:latin typeface="Arial"/>
                <a:ea typeface="Arial"/>
                <a:cs typeface="Arial"/>
                <a:sym typeface="Arial"/>
              </a:rPr>
              <a:t>Beth sydd angen nesaf?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D739AE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rgbClr val="D739AE"/>
                </a:solidFill>
                <a:latin typeface="Arial"/>
                <a:ea typeface="Arial"/>
                <a:cs typeface="Arial"/>
                <a:sym typeface="Arial"/>
              </a:rPr>
              <a:t>Defnyddio patrymau a geirfa heb gymorth</a:t>
            </a:r>
            <a:endParaRPr b="0" i="0" sz="3600" u="none" cap="none" strike="noStrike">
              <a:solidFill>
                <a:srgbClr val="D739A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"/>
          <p:cNvSpPr txBox="1"/>
          <p:nvPr>
            <p:ph type="title"/>
          </p:nvPr>
        </p:nvSpPr>
        <p:spPr>
          <a:xfrm>
            <a:off x="386079" y="117856"/>
            <a:ext cx="10995659" cy="10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/>
              <a:t>Mapio iaith ar draws yr uned:</a:t>
            </a:r>
            <a:endParaRPr/>
          </a:p>
        </p:txBody>
      </p:sp>
      <p:pic>
        <p:nvPicPr>
          <p:cNvPr id="180" name="Google Shape;18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1839" y="867834"/>
            <a:ext cx="4628602" cy="584437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"/>
          <p:cNvSpPr txBox="1"/>
          <p:nvPr>
            <p:ph idx="1" type="body"/>
          </p:nvPr>
        </p:nvSpPr>
        <p:spPr>
          <a:xfrm>
            <a:off x="548641" y="2028826"/>
            <a:ext cx="10995660" cy="4029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82" name="Google Shape;182;p3"/>
          <p:cNvPicPr preferRelativeResize="0"/>
          <p:nvPr/>
        </p:nvPicPr>
        <p:blipFill rotWithShape="1">
          <a:blip r:embed="rId4">
            <a:alphaModFix/>
          </a:blip>
          <a:srcRect b="5438" l="9883" r="3776" t="5123"/>
          <a:stretch/>
        </p:blipFill>
        <p:spPr>
          <a:xfrm>
            <a:off x="1926042" y="800100"/>
            <a:ext cx="3905797" cy="5933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"/>
          <p:cNvSpPr txBox="1"/>
          <p:nvPr/>
        </p:nvSpPr>
        <p:spPr>
          <a:xfrm>
            <a:off x="394248" y="735196"/>
            <a:ext cx="3021493" cy="178510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 Light"/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Dw i’n …+ berf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 Light"/>
              <a:buNone/>
            </a:pPr>
            <a:r>
              <a:rPr b="0" i="0" lang="en-GB" sz="2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hoffi / mwynhau / dwlu ar /gallu / mynd/ bwyta /yfed/dathlu /rhedeg/gwisgo</a:t>
            </a:r>
            <a:endParaRPr b="0" i="0" sz="22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188" name="Google Shape;188;p4"/>
          <p:cNvCxnSpPr/>
          <p:nvPr/>
        </p:nvCxnSpPr>
        <p:spPr>
          <a:xfrm>
            <a:off x="1875685" y="2459548"/>
            <a:ext cx="0" cy="36262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9" name="Google Shape;189;p4"/>
          <p:cNvSpPr txBox="1"/>
          <p:nvPr/>
        </p:nvSpPr>
        <p:spPr>
          <a:xfrm>
            <a:off x="394247" y="2520300"/>
            <a:ext cx="3021493" cy="212365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 Light"/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Mae e’n / Mae hi’n…+berf</a:t>
            </a:r>
            <a:endParaRPr b="1" i="0" sz="22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 Light"/>
              <a:buNone/>
            </a:pPr>
            <a:r>
              <a:rPr b="0" i="0" lang="en-GB" sz="2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hoffi / mwynhau / dwlu ar /gallu / mynd/ bwyta /yfed/dathlu / rhedeg/gwisgo</a:t>
            </a:r>
            <a:endParaRPr b="0" i="0" sz="22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90" name="Google Shape;190;p4"/>
          <p:cNvSpPr txBox="1"/>
          <p:nvPr/>
        </p:nvSpPr>
        <p:spPr>
          <a:xfrm>
            <a:off x="394248" y="4785550"/>
            <a:ext cx="3021493" cy="193899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 Light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Dydy e ddim yn …/ Dydy hi ddim yn…+berf</a:t>
            </a:r>
            <a:endParaRPr b="1" i="0" sz="20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 Light"/>
              <a:buNone/>
            </a:pPr>
            <a:r>
              <a:rPr b="0" i="0" lang="en-GB" sz="20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hoffi / mwynhau / dwlu ar /gallu / mynd/ bwyta /yfed/dathlu /rhedeg/gwisgo</a:t>
            </a:r>
            <a:endParaRPr b="0" i="0" sz="20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191" name="Google Shape;191;p4"/>
          <p:cNvCxnSpPr/>
          <p:nvPr/>
        </p:nvCxnSpPr>
        <p:spPr>
          <a:xfrm>
            <a:off x="3340305" y="3429000"/>
            <a:ext cx="543339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2" name="Google Shape;192;p4"/>
          <p:cNvSpPr txBox="1"/>
          <p:nvPr/>
        </p:nvSpPr>
        <p:spPr>
          <a:xfrm>
            <a:off x="3971097" y="2643811"/>
            <a:ext cx="2647750" cy="246221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 Light"/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Ydy e’n … / Ydy hi’n…+berf</a:t>
            </a:r>
            <a:endParaRPr b="1" i="0" sz="22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 Light"/>
              <a:buNone/>
            </a:pPr>
            <a:r>
              <a:rPr b="0" i="0" lang="en-GB" sz="2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hoffi / mwynhau / dwlu ar /gallu /dathlu. mynd/ bwyta /yfed /rhedeg/gwisgo</a:t>
            </a:r>
            <a:r>
              <a:rPr b="1" i="0" lang="en-GB" sz="2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?</a:t>
            </a:r>
            <a:endParaRPr/>
          </a:p>
        </p:txBody>
      </p:sp>
      <p:cxnSp>
        <p:nvCxnSpPr>
          <p:cNvPr id="193" name="Google Shape;193;p4"/>
          <p:cNvCxnSpPr/>
          <p:nvPr/>
        </p:nvCxnSpPr>
        <p:spPr>
          <a:xfrm>
            <a:off x="5063998" y="4809789"/>
            <a:ext cx="0" cy="65345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4" name="Google Shape;194;p4"/>
          <p:cNvSpPr txBox="1"/>
          <p:nvPr/>
        </p:nvSpPr>
        <p:spPr>
          <a:xfrm>
            <a:off x="4446064" y="1767399"/>
            <a:ext cx="1199320" cy="43088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 Light"/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Ydy</a:t>
            </a:r>
            <a:r>
              <a:rPr b="1" i="0" lang="en-GB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/>
          </a:p>
        </p:txBody>
      </p:sp>
      <p:sp>
        <p:nvSpPr>
          <p:cNvPr id="195" name="Google Shape;195;p4"/>
          <p:cNvSpPr txBox="1"/>
          <p:nvPr/>
        </p:nvSpPr>
        <p:spPr>
          <a:xfrm>
            <a:off x="4560407" y="5477173"/>
            <a:ext cx="1298702" cy="44632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 Light"/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Nac Ydy      </a:t>
            </a:r>
            <a:endParaRPr/>
          </a:p>
        </p:txBody>
      </p:sp>
      <p:cxnSp>
        <p:nvCxnSpPr>
          <p:cNvPr id="196" name="Google Shape;196;p4"/>
          <p:cNvCxnSpPr/>
          <p:nvPr/>
        </p:nvCxnSpPr>
        <p:spPr>
          <a:xfrm rot="10800000">
            <a:off x="5002879" y="2197488"/>
            <a:ext cx="0" cy="41041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7" name="Google Shape;197;p4"/>
          <p:cNvSpPr txBox="1"/>
          <p:nvPr/>
        </p:nvSpPr>
        <p:spPr>
          <a:xfrm>
            <a:off x="6978561" y="931235"/>
            <a:ext cx="3021493" cy="76944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 Light"/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Mae </a:t>
            </a:r>
            <a:r>
              <a:rPr b="0" i="0" lang="en-GB" sz="2200" u="sng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ci bach </a:t>
            </a:r>
            <a:r>
              <a:rPr b="0" i="0" lang="en-GB" sz="2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brown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 Light"/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‘da fi</a:t>
            </a:r>
            <a:endParaRPr b="0" i="0" sz="22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198" name="Google Shape;198;p4"/>
          <p:cNvCxnSpPr/>
          <p:nvPr/>
        </p:nvCxnSpPr>
        <p:spPr>
          <a:xfrm flipH="1">
            <a:off x="8295835" y="1830995"/>
            <a:ext cx="6643" cy="532863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9" name="Google Shape;199;p4"/>
          <p:cNvSpPr txBox="1"/>
          <p:nvPr/>
        </p:nvSpPr>
        <p:spPr>
          <a:xfrm>
            <a:off x="6880763" y="2459548"/>
            <a:ext cx="3021493" cy="14465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 Light"/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Mae </a:t>
            </a:r>
            <a:r>
              <a:rPr b="0" i="0" lang="en-GB" sz="2200" u="sng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ci bach brown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 Light"/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‘da fe</a:t>
            </a:r>
            <a:endParaRPr b="1" i="0" sz="22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 Light"/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Mae </a:t>
            </a:r>
            <a:r>
              <a:rPr b="0" i="0" lang="en-GB" sz="2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ci bach brown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 Light"/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‘da hi</a:t>
            </a:r>
            <a:endParaRPr/>
          </a:p>
        </p:txBody>
      </p:sp>
      <p:cxnSp>
        <p:nvCxnSpPr>
          <p:cNvPr id="200" name="Google Shape;200;p4"/>
          <p:cNvCxnSpPr/>
          <p:nvPr/>
        </p:nvCxnSpPr>
        <p:spPr>
          <a:xfrm>
            <a:off x="8302478" y="3974771"/>
            <a:ext cx="0" cy="55463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01" name="Google Shape;201;p4"/>
          <p:cNvSpPr txBox="1"/>
          <p:nvPr/>
        </p:nvSpPr>
        <p:spPr>
          <a:xfrm>
            <a:off x="6795849" y="4739964"/>
            <a:ext cx="3286545" cy="14465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 Light"/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Does dim </a:t>
            </a:r>
            <a:r>
              <a:rPr b="0" i="0" lang="en-GB" sz="2200" u="sng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ci bach brown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 Light"/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‘da fe</a:t>
            </a:r>
            <a:endParaRPr b="1" i="0" sz="22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 Light"/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Does dim </a:t>
            </a:r>
            <a:r>
              <a:rPr b="0" i="0" lang="en-GB" sz="2200" u="sng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ci bach brown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 Light"/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‘da hi</a:t>
            </a:r>
            <a:endParaRPr/>
          </a:p>
        </p:txBody>
      </p:sp>
      <p:sp>
        <p:nvSpPr>
          <p:cNvPr id="202" name="Google Shape;202;p4"/>
          <p:cNvSpPr txBox="1"/>
          <p:nvPr/>
        </p:nvSpPr>
        <p:spPr>
          <a:xfrm>
            <a:off x="10000054" y="2694150"/>
            <a:ext cx="2000967" cy="110799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 Light"/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Oes </a:t>
            </a:r>
            <a:r>
              <a:rPr b="0" i="0" lang="en-GB" sz="2200" u="sng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anifail anwes</a:t>
            </a:r>
            <a:endParaRPr b="0" i="0" sz="2200" u="sng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 Light"/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‘da fe / da hi?</a:t>
            </a:r>
            <a:endParaRPr/>
          </a:p>
        </p:txBody>
      </p:sp>
      <p:sp>
        <p:nvSpPr>
          <p:cNvPr id="203" name="Google Shape;203;p4"/>
          <p:cNvSpPr txBox="1"/>
          <p:nvPr/>
        </p:nvSpPr>
        <p:spPr>
          <a:xfrm>
            <a:off x="10400877" y="4529407"/>
            <a:ext cx="1298702" cy="44632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 Light"/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Nag oes      </a:t>
            </a:r>
            <a:endParaRPr/>
          </a:p>
        </p:txBody>
      </p:sp>
      <p:sp>
        <p:nvSpPr>
          <p:cNvPr id="204" name="Google Shape;204;p4"/>
          <p:cNvSpPr txBox="1"/>
          <p:nvPr/>
        </p:nvSpPr>
        <p:spPr>
          <a:xfrm>
            <a:off x="10400877" y="1653018"/>
            <a:ext cx="1199320" cy="43088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 Light"/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Oes</a:t>
            </a:r>
            <a:r>
              <a:rPr b="1" i="0" lang="en-GB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/>
          </a:p>
        </p:txBody>
      </p:sp>
      <p:cxnSp>
        <p:nvCxnSpPr>
          <p:cNvPr id="205" name="Google Shape;205;p4"/>
          <p:cNvCxnSpPr/>
          <p:nvPr/>
        </p:nvCxnSpPr>
        <p:spPr>
          <a:xfrm>
            <a:off x="10979453" y="3813790"/>
            <a:ext cx="0" cy="71561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6" name="Google Shape;206;p4"/>
          <p:cNvCxnSpPr/>
          <p:nvPr/>
        </p:nvCxnSpPr>
        <p:spPr>
          <a:xfrm rot="10800000">
            <a:off x="11000537" y="2079840"/>
            <a:ext cx="0" cy="52806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7" name="Google Shape;207;p4"/>
          <p:cNvCxnSpPr>
            <a:stCxn id="203" idx="2"/>
          </p:cNvCxnSpPr>
          <p:nvPr/>
        </p:nvCxnSpPr>
        <p:spPr>
          <a:xfrm flipH="1">
            <a:off x="10167328" y="4975731"/>
            <a:ext cx="882900" cy="724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8" name="Google Shape;208;p4"/>
          <p:cNvCxnSpPr/>
          <p:nvPr/>
        </p:nvCxnSpPr>
        <p:spPr>
          <a:xfrm rot="10800000">
            <a:off x="3465434" y="5724033"/>
            <a:ext cx="935243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9" name="Google Shape;209;p4"/>
          <p:cNvCxnSpPr/>
          <p:nvPr/>
        </p:nvCxnSpPr>
        <p:spPr>
          <a:xfrm flipH="1">
            <a:off x="2623864" y="1868461"/>
            <a:ext cx="1834106" cy="42960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0" name="Google Shape;210;p4"/>
          <p:cNvCxnSpPr/>
          <p:nvPr/>
        </p:nvCxnSpPr>
        <p:spPr>
          <a:xfrm flipH="1">
            <a:off x="9423983" y="1830995"/>
            <a:ext cx="945767" cy="61051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1" name="Google Shape;211;p4"/>
          <p:cNvSpPr txBox="1"/>
          <p:nvPr/>
        </p:nvSpPr>
        <p:spPr>
          <a:xfrm>
            <a:off x="1904993" y="110131"/>
            <a:ext cx="780287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 Light"/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Cyflwyno gwybodaeth: Y presennol: Cerdyn cymorth</a:t>
            </a:r>
            <a:endParaRPr b="1" i="0" sz="22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"/>
          <p:cNvSpPr txBox="1"/>
          <p:nvPr>
            <p:ph type="title"/>
          </p:nvPr>
        </p:nvSpPr>
        <p:spPr>
          <a:xfrm>
            <a:off x="548639" y="950976"/>
            <a:ext cx="10995659" cy="10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/>
              <a:t>Gellid gwau gemau Cam 1 gyda cham 2 er mwyn creu gwers</a:t>
            </a:r>
            <a:endParaRPr/>
          </a:p>
        </p:txBody>
      </p:sp>
      <p:sp>
        <p:nvSpPr>
          <p:cNvPr id="217" name="Google Shape;217;p5"/>
          <p:cNvSpPr/>
          <p:nvPr/>
        </p:nvSpPr>
        <p:spPr>
          <a:xfrm>
            <a:off x="4423834" y="1933258"/>
            <a:ext cx="2683933" cy="99906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5A18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Light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Drilio</a:t>
            </a:r>
            <a:endParaRPr b="0" i="0" sz="1800" u="none" cap="none" strike="noStrik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18" name="Google Shape;218;p5"/>
          <p:cNvSpPr/>
          <p:nvPr>
            <p:ph idx="1" type="body"/>
          </p:nvPr>
        </p:nvSpPr>
        <p:spPr>
          <a:xfrm>
            <a:off x="4440767" y="3723071"/>
            <a:ext cx="2683933" cy="99906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5A18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rPr lang="en-GB"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Defnyddio’r iaith : chwarae gemau ac ymarferion byr</a:t>
            </a:r>
            <a:endParaRPr sz="1700"/>
          </a:p>
        </p:txBody>
      </p:sp>
      <p:sp>
        <p:nvSpPr>
          <p:cNvPr id="219" name="Google Shape;219;p5"/>
          <p:cNvSpPr/>
          <p:nvPr/>
        </p:nvSpPr>
        <p:spPr>
          <a:xfrm>
            <a:off x="5359401" y="3075664"/>
            <a:ext cx="423333" cy="5588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5A18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20" name="Google Shape;220;p5"/>
          <p:cNvSpPr/>
          <p:nvPr/>
        </p:nvSpPr>
        <p:spPr>
          <a:xfrm rot="10800000">
            <a:off x="5854700" y="3090333"/>
            <a:ext cx="423333" cy="5588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5A18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21" name="Google Shape;221;p5"/>
          <p:cNvSpPr/>
          <p:nvPr/>
        </p:nvSpPr>
        <p:spPr>
          <a:xfrm>
            <a:off x="7758265" y="4294646"/>
            <a:ext cx="2683933" cy="85498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5A18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Light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Gyda chymorth</a:t>
            </a:r>
            <a:endParaRPr b="0" i="0" sz="1800" u="none" cap="none" strike="noStrik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Light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(Cam 2)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22" name="Google Shape;222;p5"/>
          <p:cNvSpPr/>
          <p:nvPr/>
        </p:nvSpPr>
        <p:spPr>
          <a:xfrm rot="-7946815">
            <a:off x="3840373" y="4272260"/>
            <a:ext cx="423333" cy="5588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5A18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23" name="Google Shape;223;p5"/>
          <p:cNvSpPr/>
          <p:nvPr/>
        </p:nvSpPr>
        <p:spPr>
          <a:xfrm rot="8098600">
            <a:off x="7260289" y="4220117"/>
            <a:ext cx="423333" cy="5588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5A18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24" name="Google Shape;224;p5"/>
          <p:cNvSpPr/>
          <p:nvPr/>
        </p:nvSpPr>
        <p:spPr>
          <a:xfrm>
            <a:off x="1016520" y="4124168"/>
            <a:ext cx="2541759" cy="85498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5A18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Light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Yn fwy annibynnol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Light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 cam 1)</a:t>
            </a:r>
            <a:endParaRPr/>
          </a:p>
        </p:txBody>
      </p:sp>
      <p:pic>
        <p:nvPicPr>
          <p:cNvPr id="225" name="Google Shape;22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8265" y="2253068"/>
            <a:ext cx="3608234" cy="184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945" y="6227996"/>
            <a:ext cx="11223709" cy="76816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5"/>
          <p:cNvSpPr/>
          <p:nvPr/>
        </p:nvSpPr>
        <p:spPr>
          <a:xfrm rot="10800000">
            <a:off x="5635835" y="4796076"/>
            <a:ext cx="423333" cy="5588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5A18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28" name="Google Shape;228;p5"/>
          <p:cNvSpPr/>
          <p:nvPr/>
        </p:nvSpPr>
        <p:spPr>
          <a:xfrm>
            <a:off x="4583820" y="5387842"/>
            <a:ext cx="2541759" cy="85498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5A18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Light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Ymateb yn annibynnol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football player holding a trophy&#10;&#10;Description automatically generated" id="234" name="Google Shape;234;p6"/>
          <p:cNvPicPr preferRelativeResize="0"/>
          <p:nvPr/>
        </p:nvPicPr>
        <p:blipFill rotWithShape="1">
          <a:blip r:embed="rId3">
            <a:alphaModFix/>
          </a:blip>
          <a:srcRect b="1830" l="0" r="2" t="0"/>
          <a:stretch/>
        </p:blipFill>
        <p:spPr>
          <a:xfrm>
            <a:off x="827088" y="555625"/>
            <a:ext cx="3338513" cy="4629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it candle on a colorful design&#10;&#10;Description automatically generated" id="235" name="Google Shape;23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7038" y="555625"/>
            <a:ext cx="3900488" cy="30749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lorful text with confetti&#10;&#10;Description automatically generated" id="236" name="Google Shape;236;p6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37038" y="3702050"/>
            <a:ext cx="2149475" cy="1482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hristmas tree with presents around it&#10;&#10;Description automatically generated" id="237" name="Google Shape;23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59538" y="3702050"/>
            <a:ext cx="1677988" cy="1482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reworks in the sky&#10;&#10;Description automatically generated" id="238" name="Google Shape;23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10550" y="555625"/>
            <a:ext cx="3154363" cy="27892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reworks and rockets on a black background&#10;&#10;Description automatically generated" id="239" name="Google Shape;23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10550" y="3416300"/>
            <a:ext cx="3154363" cy="176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6"/>
          <p:cNvSpPr txBox="1"/>
          <p:nvPr>
            <p:ph type="title"/>
          </p:nvPr>
        </p:nvSpPr>
        <p:spPr>
          <a:xfrm>
            <a:off x="838200" y="5358141"/>
            <a:ext cx="10515600" cy="942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en-GB"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Dathlu</a:t>
            </a:r>
            <a:endParaRPr sz="5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 txBox="1"/>
          <p:nvPr/>
        </p:nvSpPr>
        <p:spPr>
          <a:xfrm>
            <a:off x="5697434" y="3430558"/>
            <a:ext cx="2440092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7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b="0" i="0" lang="en-GB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b="0" i="0" lang="en-GB" sz="7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BY-SA-NC</a:t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6"/>
          <p:cNvSpPr txBox="1"/>
          <p:nvPr/>
        </p:nvSpPr>
        <p:spPr>
          <a:xfrm>
            <a:off x="111760" y="6219796"/>
            <a:ext cx="11938000" cy="584775"/>
          </a:xfrm>
          <a:prstGeom prst="rect">
            <a:avLst/>
          </a:prstGeom>
          <a:solidFill>
            <a:srgbClr val="AEABA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 maen nhw’n dathlu? Beth wyt ti’n dathlu?</a:t>
            </a:r>
            <a:endParaRPr/>
          </a:p>
        </p:txBody>
      </p:sp>
      <p:pic>
        <p:nvPicPr>
          <p:cNvPr descr="Man with solid fill" id="243" name="Google Shape;243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135360" y="428244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 with solid fill" id="244" name="Google Shape;244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272815" y="75882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 with solid fill" id="245" name="Google Shape;245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98723" y="420433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 with solid fill" id="246" name="Google Shape;246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20204" y="421544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man with solid fill" id="247" name="Google Shape;247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298532" y="363061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man with solid fill" id="248" name="Google Shape;248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557732" y="251380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 with solid fill" id="249" name="Google Shape;249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392629" y="491507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 with solid fill" id="250" name="Google Shape;250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940969" y="489883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and black logo&#10;&#10;Description automatically generated" id="251" name="Google Shape;251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31442" y="6234161"/>
            <a:ext cx="1381681" cy="76856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6"/>
          <p:cNvSpPr/>
          <p:nvPr/>
        </p:nvSpPr>
        <p:spPr>
          <a:xfrm>
            <a:off x="8040289" y="5258830"/>
            <a:ext cx="3576099" cy="914400"/>
          </a:xfrm>
          <a:prstGeom prst="rect">
            <a:avLst/>
          </a:prstGeom>
          <a:solidFill>
            <a:srgbClr val="E830DB"/>
          </a:solidFill>
          <a:ln cap="flat" cmpd="sng" w="12700">
            <a:solidFill>
              <a:srgbClr val="E830D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baseline="3000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 reminder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Mae e’n…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Mae hi’n …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1000" y="1397179"/>
            <a:ext cx="6663601" cy="374827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7"/>
          <p:cNvSpPr/>
          <p:nvPr/>
        </p:nvSpPr>
        <p:spPr>
          <a:xfrm>
            <a:off x="142240" y="1189387"/>
            <a:ext cx="4245403" cy="2386028"/>
          </a:xfrm>
          <a:prstGeom prst="wedgeRoundRectCallout">
            <a:avLst>
              <a:gd fmla="val 65907" name="adj1"/>
              <a:gd fmla="val -14822" name="adj2"/>
              <a:gd fmla="val 16667" name="adj3"/>
            </a:avLst>
          </a:prstGeom>
          <a:solidFill>
            <a:srgbClr val="E830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 mae Andrew yn dathlu?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………………………………………………………….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Pryd mae Andrew yn dathlu?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…………………………………………………………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 arall ddysgoch chi?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else did you learn?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….........................................................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/>
          <p:nvPr/>
        </p:nvSpPr>
        <p:spPr>
          <a:xfrm>
            <a:off x="8473661" y="274987"/>
            <a:ext cx="3576099" cy="914400"/>
          </a:xfrm>
          <a:prstGeom prst="rect">
            <a:avLst/>
          </a:prstGeom>
          <a:solidFill>
            <a:srgbClr val="E830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baseline="3000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 reminder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Mae e’n…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Mae hi’n …</a:t>
            </a:r>
            <a:endParaRPr/>
          </a:p>
        </p:txBody>
      </p:sp>
      <p:sp>
        <p:nvSpPr>
          <p:cNvPr id="260" name="Google Shape;260;p7"/>
          <p:cNvSpPr/>
          <p:nvPr/>
        </p:nvSpPr>
        <p:spPr>
          <a:xfrm>
            <a:off x="9685867" y="1916367"/>
            <a:ext cx="2431626" cy="2503233"/>
          </a:xfrm>
          <a:prstGeom prst="wedgeRoundRectCallout">
            <a:avLst>
              <a:gd fmla="val -62178" name="adj1"/>
              <a:gd fmla="val 70119" name="adj2"/>
              <a:gd fmla="val 16667" name="adj3"/>
            </a:avLst>
          </a:prstGeom>
          <a:solidFill>
            <a:srgbClr val="E830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 mae Rhian yn dathlu?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Sut mae Rhian yn dathlu?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……………….………………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………………………………..                            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"/>
          <p:cNvSpPr txBox="1"/>
          <p:nvPr/>
        </p:nvSpPr>
        <p:spPr>
          <a:xfrm>
            <a:off x="111760" y="6219796"/>
            <a:ext cx="11938000" cy="584775"/>
          </a:xfrm>
          <a:prstGeom prst="rect">
            <a:avLst/>
          </a:prstGeom>
          <a:solidFill>
            <a:srgbClr val="AEABA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Beth maen nhw’n dathlu? Beth wyt ti’n dathlu?</a:t>
            </a:r>
            <a:endParaRPr/>
          </a:p>
        </p:txBody>
      </p:sp>
      <p:pic>
        <p:nvPicPr>
          <p:cNvPr id="262" name="Google Shape;26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240" y="6012004"/>
            <a:ext cx="759134" cy="759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and black logo&#10;&#10;Description automatically generated" id="263" name="Google Shape;26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0600" y="6036011"/>
            <a:ext cx="1381681" cy="768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846" l="0" r="0" t="0"/>
          <a:stretch/>
        </p:blipFill>
        <p:spPr>
          <a:xfrm>
            <a:off x="21" y="12"/>
            <a:ext cx="12191979" cy="6857988"/>
          </a:xfrm>
          <a:prstGeom prst="rect">
            <a:avLst/>
          </a:prstGeom>
          <a:noFill/>
          <a:ln>
            <a:noFill/>
          </a:ln>
          <a:effectLst>
            <a:outerShdw blurRad="596900" sx="87000" rotWithShape="0" algn="ctr" dir="8820000" dist="330200" sy="87000">
              <a:srgbClr val="000000">
                <a:alpha val="28627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"/>
          <p:cNvSpPr txBox="1"/>
          <p:nvPr>
            <p:ph type="title"/>
          </p:nvPr>
        </p:nvSpPr>
        <p:spPr>
          <a:xfrm>
            <a:off x="415510" y="4985196"/>
            <a:ext cx="10995659" cy="10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/>
              <a:t>Parhau gyda’r cylch adeiladu iaith a phatrymau.</a:t>
            </a:r>
            <a:br>
              <a:rPr lang="en-GB"/>
            </a:br>
            <a:r>
              <a:rPr lang="en-GB"/>
              <a:t>Asesu ffurfiannol- mesur datblygiad</a:t>
            </a:r>
            <a:endParaRPr/>
          </a:p>
        </p:txBody>
      </p:sp>
      <p:pic>
        <p:nvPicPr>
          <p:cNvPr id="275" name="Google Shape;275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6865" y="1696277"/>
            <a:ext cx="6195830" cy="315976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9"/>
          <p:cNvSpPr txBox="1"/>
          <p:nvPr/>
        </p:nvSpPr>
        <p:spPr>
          <a:xfrm>
            <a:off x="506951" y="924115"/>
            <a:ext cx="10995659" cy="10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D739AE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rgbClr val="D739AE"/>
                </a:solidFill>
                <a:latin typeface="Arial"/>
                <a:ea typeface="Arial"/>
                <a:cs typeface="Arial"/>
                <a:sym typeface="Arial"/>
              </a:rPr>
              <a:t>Symud at gam 3?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ibune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2023-12-05T13:46:16Z</dcterms:created>
  <dc:creator>Sarah McAuley</dc:creator>
</cp:coreProperties>
</file>